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2" r:id="rId4"/>
    <p:sldId id="264" r:id="rId5"/>
    <p:sldId id="260" r:id="rId6"/>
    <p:sldId id="265" r:id="rId7"/>
    <p:sldId id="275" r:id="rId8"/>
    <p:sldId id="276" r:id="rId9"/>
    <p:sldId id="277" r:id="rId10"/>
    <p:sldId id="278" r:id="rId11"/>
    <p:sldId id="266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69" d="100"/>
          <a:sy n="69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2019-2020 учебный год (сентябрь)</a:t>
            </a:r>
          </a:p>
        </c:rich>
      </c:tx>
      <c:layout>
        <c:manualLayout>
          <c:xMode val="edge"/>
          <c:yMode val="edge"/>
          <c:x val="0.18331980870245587"/>
          <c:y val="5.473204760107951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 учебный год (сентябрь)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педагогическая готовность</c:v>
                </c:pt>
                <c:pt idx="1">
                  <c:v>интеллектуальная </c:v>
                </c:pt>
                <c:pt idx="2">
                  <c:v>мотивационная </c:v>
                </c:pt>
                <c:pt idx="3">
                  <c:v>эмоционально-волевая</c:v>
                </c:pt>
                <c:pt idx="4">
                  <c:v>коммуникативная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0.30000000000000032</c:v>
                </c:pt>
                <c:pt idx="1">
                  <c:v>0.30000000000000032</c:v>
                </c:pt>
                <c:pt idx="2">
                  <c:v>0.25</c:v>
                </c:pt>
                <c:pt idx="3">
                  <c:v>0.4</c:v>
                </c:pt>
                <c:pt idx="4">
                  <c:v>0.30000000000000032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2019-2020 учебный год (апрель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15640878223555391"/>
          <c:y val="2.380952380952381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 учебный год (апрель)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педагогическая готовность</c:v>
                </c:pt>
                <c:pt idx="1">
                  <c:v>интеллектуальная</c:v>
                </c:pt>
                <c:pt idx="2">
                  <c:v>мотивационная</c:v>
                </c:pt>
                <c:pt idx="3">
                  <c:v>эмоционально-волевая</c:v>
                </c:pt>
                <c:pt idx="4">
                  <c:v>коммуникативная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0.70000000000000062</c:v>
                </c:pt>
                <c:pt idx="1">
                  <c:v>0.5</c:v>
                </c:pt>
                <c:pt idx="2">
                  <c:v>0.5</c:v>
                </c:pt>
                <c:pt idx="3">
                  <c:v>0.70000000000000062</c:v>
                </c:pt>
                <c:pt idx="4">
                  <c:v>0.60000000000000064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43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616624"/>
            <a:ext cx="8640960" cy="112474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509120"/>
            <a:ext cx="8640960" cy="2232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Опыт работы педагога-психолога </a:t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ГКОУ «Специальная (коррекционная) общеобразовательная школа-интернат №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Колесник Е.В.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«Толерантность – что это?», «Не отнимай у себя завтра! </a:t>
            </a:r>
            <a:r>
              <a:rPr lang="ru-RU" sz="2200" dirty="0" smtClean="0">
                <a:solidFill>
                  <a:srgbClr val="FFC000"/>
                </a:solidFill>
              </a:rPr>
              <a:t>(профилактика употребления ПАВ)</a:t>
            </a:r>
            <a:r>
              <a:rPr lang="ru-RU" sz="2800" dirty="0" smtClean="0">
                <a:solidFill>
                  <a:srgbClr val="FFC000"/>
                </a:solidFill>
              </a:rPr>
              <a:t>»</a:t>
            </a: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5" name="Picture 2" descr="C:\Users\123\Desktop\Мои фото\Психолог Колесник Е.В\IMG_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319607" cy="4176712"/>
          </a:xfrm>
          <a:prstGeom prst="rect">
            <a:avLst/>
          </a:prstGeom>
          <a:noFill/>
        </p:spPr>
      </p:pic>
      <p:pic>
        <p:nvPicPr>
          <p:cNvPr id="34819" name="Picture 3" descr="C:\Users\123\Desktop\Психолог 2020\фото\IMG_1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44824"/>
            <a:ext cx="5220072" cy="4608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+mn-lt"/>
              </a:rPr>
              <a:t>Консультативная работа </a:t>
            </a:r>
            <a:r>
              <a:rPr lang="ru-RU" sz="2200" b="1" dirty="0" smtClean="0">
                <a:solidFill>
                  <a:srgbClr val="FFC000"/>
                </a:solidFill>
                <a:latin typeface="+mn-lt"/>
              </a:rPr>
              <a:t>(для родителей и педагогов: </a:t>
            </a:r>
            <a:r>
              <a:rPr lang="ru-RU" sz="2200" b="1" dirty="0" smtClean="0">
                <a:solidFill>
                  <a:srgbClr val="FFC000"/>
                </a:solidFill>
                <a:latin typeface="+mn-lt"/>
              </a:rPr>
              <a:t>мини-семинары</a:t>
            </a:r>
            <a:r>
              <a:rPr lang="ru-RU" sz="2200" b="1" dirty="0" smtClean="0">
                <a:solidFill>
                  <a:srgbClr val="FFC000"/>
                </a:solidFill>
                <a:latin typeface="+mn-lt"/>
              </a:rPr>
              <a:t>, круглые столы)</a:t>
            </a:r>
            <a:endParaRPr lang="ru-RU" sz="2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Работа с родителями и педагогами направлена  на сохранение психологического здоровья детей через формирование общего воспитательного «поля» вокруг ребенка, обеспечивающего согласованность воздействия взрослых.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123\Desktop\Мои фото\Мои фото\1\IMG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464496" cy="3123728"/>
          </a:xfrm>
          <a:prstGeom prst="rect">
            <a:avLst/>
          </a:prstGeom>
          <a:noFill/>
        </p:spPr>
      </p:pic>
      <p:pic>
        <p:nvPicPr>
          <p:cNvPr id="5123" name="Picture 3" descr="C:\Users\123\Desktop\Психолог 2020\фото\IMG_4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995936" cy="33397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К своей работе привлекаю специалистов </a:t>
            </a:r>
            <a:r>
              <a:rPr lang="ru-RU" sz="2800" dirty="0" smtClean="0">
                <a:solidFill>
                  <a:srgbClr val="FFC000"/>
                </a:solidFill>
              </a:rPr>
              <a:t> школы – </a:t>
            </a:r>
            <a:r>
              <a:rPr lang="ru-RU" sz="2800" dirty="0" err="1" smtClean="0">
                <a:solidFill>
                  <a:srgbClr val="FFC000"/>
                </a:solidFill>
              </a:rPr>
              <a:t>интерната:логопедов</a:t>
            </a:r>
            <a:r>
              <a:rPr lang="ru-RU" sz="2800" dirty="0" smtClean="0">
                <a:solidFill>
                  <a:srgbClr val="FFC000"/>
                </a:solidFill>
              </a:rPr>
              <a:t>, социального педагога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35842" name="Picture 2" descr="C:\Users\123\Desktop\Психолог 2020\фото\IMG_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866680" cy="4797152"/>
          </a:xfrm>
          <a:prstGeom prst="rect">
            <a:avLst/>
          </a:prstGeom>
          <a:noFill/>
        </p:spPr>
      </p:pic>
      <p:pic>
        <p:nvPicPr>
          <p:cNvPr id="35843" name="Picture 3" descr="C:\Users\123\Desktop\Психолог 2020\фото\IMG-20191218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4933056" cy="4797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Консультативная работа 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(для учащихся)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8965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7030A0"/>
                </a:solidFill>
              </a:rPr>
              <a:t>Основные цели психологического консультирования: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- способствовать изменению поведения учащегося таким образом, чтобы он мог жить продуктивнее, испытывать удовлетворение от процесса обучения, несмотря на все имеющиеся объективные трудности;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- развивать навыки преодоления трудностей при столкновении с теми или иными обстоятельствами школьной жизни и требованиями школы;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- развивать умение завязывать и поддерживать межличностные отношения, самостоятельно разрешать  возникающие проблемы на разных уровнях общения;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- облегчать реализацию и повышение потенциала личности.</a:t>
            </a:r>
          </a:p>
          <a:p>
            <a:pPr>
              <a:buNone/>
            </a:pPr>
            <a:r>
              <a:rPr lang="ru-RU" u="sng" dirty="0" smtClean="0">
                <a:solidFill>
                  <a:srgbClr val="7030A0"/>
                </a:solidFill>
              </a:rPr>
              <a:t>Обобщив </a:t>
            </a:r>
            <a:r>
              <a:rPr lang="ru-RU" u="sng" dirty="0" smtClean="0">
                <a:solidFill>
                  <a:srgbClr val="7030A0"/>
                </a:solidFill>
              </a:rPr>
              <a:t>результаты, </a:t>
            </a:r>
            <a:r>
              <a:rPr lang="ru-RU" u="sng" dirty="0" smtClean="0">
                <a:solidFill>
                  <a:srgbClr val="7030A0"/>
                </a:solidFill>
              </a:rPr>
              <a:t>я сделала выводы, что наиболее</a:t>
            </a:r>
          </a:p>
          <a:p>
            <a:pPr>
              <a:buNone/>
            </a:pPr>
            <a:r>
              <a:rPr lang="ru-RU" u="sng" dirty="0" smtClean="0">
                <a:solidFill>
                  <a:srgbClr val="7030A0"/>
                </a:solidFill>
              </a:rPr>
              <a:t> актуальными являются вопросы: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связанные с конфликтными ситуациями и низким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уровнем толерантности в окружающем социуме;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с неопределённостью в выборе профессии;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</a:rPr>
              <a:t>с трудностями в усвоении норм поведения в школе.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93096"/>
            <a:ext cx="237648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Просветительская работа </a:t>
            </a:r>
            <a:r>
              <a:rPr lang="ru-RU" sz="2400" dirty="0" smtClean="0">
                <a:solidFill>
                  <a:srgbClr val="FFC000"/>
                </a:solidFill>
              </a:rPr>
              <a:t>(классные и общешкольные родительские собрания, семинары,  педагогические советы и методические объединения, размещение материалов на </a:t>
            </a:r>
            <a:r>
              <a:rPr lang="ru-RU" sz="2400" dirty="0" smtClean="0">
                <a:solidFill>
                  <a:srgbClr val="FFC000"/>
                </a:solidFill>
              </a:rPr>
              <a:t>сайте организации)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Общешкольное родительское собрание «Ответственный ли вы родитель?»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123\Desktop\Психолог 2020\фото\IMG_2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416824" cy="4221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Семинары: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«Малыш, заколдованный снежной королевой»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9361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000" b="1" i="1" u="sng" dirty="0" smtClean="0">
                <a:solidFill>
                  <a:srgbClr val="7030A0"/>
                </a:solidFill>
              </a:rPr>
              <a:t>Цель семинара</a:t>
            </a:r>
            <a:r>
              <a:rPr lang="ru-RU" sz="2000" b="1" dirty="0" smtClean="0">
                <a:solidFill>
                  <a:srgbClr val="7030A0"/>
                </a:solidFill>
              </a:rPr>
              <a:t>: формирование у педагогов психолого-педагогической компетенции для работы с детьми с расстройством аутистического спектра.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8194" name="Picture 2" descr="C:\Users\123\Desktop\Психолог 2020\фото\Images\IMG_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139952" cy="2880320"/>
          </a:xfrm>
          <a:prstGeom prst="rect">
            <a:avLst/>
          </a:prstGeom>
          <a:noFill/>
        </p:spPr>
      </p:pic>
      <p:pic>
        <p:nvPicPr>
          <p:cNvPr id="8195" name="Picture 3" descr="C:\Users\123\Desktop\Психолог 2020\фото\Images\IMG_0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4680520" cy="39316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488832" cy="12241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"Агрессивный ребенок, агрессивный педагог?" </a:t>
            </a:r>
            <a:r>
              <a:rPr lang="ru-RU" sz="3600" b="1" dirty="0" smtClean="0"/>
              <a:t> </a:t>
            </a:r>
            <a:r>
              <a:rPr lang="ru-RU" sz="3100" b="1" dirty="0" smtClean="0">
                <a:solidFill>
                  <a:srgbClr val="FFC000"/>
                </a:solidFill>
              </a:rPr>
              <a:t>(с элементами тренинга)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2520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Цели:</a:t>
            </a:r>
            <a:endParaRPr lang="ru-RU" sz="2000" dirty="0" smtClean="0">
              <a:solidFill>
                <a:srgbClr val="7030A0"/>
              </a:solidFill>
            </a:endParaRP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повышение профессиональной компетенции </a:t>
            </a:r>
            <a:r>
              <a:rPr lang="ru-RU" sz="2000" dirty="0" smtClean="0">
                <a:solidFill>
                  <a:srgbClr val="7030A0"/>
                </a:solidFill>
              </a:rPr>
              <a:t>педагогов.</a:t>
            </a:r>
            <a:endParaRPr lang="ru-RU" sz="2000" dirty="0" smtClean="0">
              <a:solidFill>
                <a:srgbClr val="7030A0"/>
              </a:solidFill>
            </a:endParaRP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профилактика профессиональной деформации.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Задачи:</a:t>
            </a:r>
            <a:endParaRPr lang="ru-RU" sz="2000" dirty="0" smtClean="0">
              <a:solidFill>
                <a:srgbClr val="7030A0"/>
              </a:solidFill>
            </a:endParaRP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расширить представления педагогов об агрессии и путях ее коррекции.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развитие рефлексии.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снятие психоэмоционального 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напряжения.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развитие навыков саморегуляции.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9218" name="Picture 2" descr="C:\Users\123\Desktop\Психолог 2020\фото\IMG_3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320480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7848872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C000"/>
                </a:solidFill>
              </a:rPr>
              <a:t>Педагогические советы и методические объединения: </a:t>
            </a:r>
            <a:r>
              <a:rPr lang="ru-RU" sz="3200" dirty="0" smtClean="0">
                <a:solidFill>
                  <a:srgbClr val="FFC000"/>
                </a:solidFill>
              </a:rPr>
              <a:t>«</a:t>
            </a:r>
            <a:r>
              <a:rPr lang="ru-RU" sz="2200" dirty="0" smtClean="0">
                <a:solidFill>
                  <a:srgbClr val="FFC000"/>
                </a:solidFill>
              </a:rPr>
              <a:t>Роль психолого - педагогического и социального сопровождения в работе с обучающимися с интеллектуальными нарушениями разной степени выраженности», «Буллинг   как социальное явление в образовательной организации», «Профилактика </a:t>
            </a:r>
            <a:r>
              <a:rPr lang="ru-RU" sz="2200" dirty="0" err="1" smtClean="0">
                <a:solidFill>
                  <a:srgbClr val="FFC000"/>
                </a:solidFill>
              </a:rPr>
              <a:t>интернет-рисков</a:t>
            </a:r>
            <a:r>
              <a:rPr lang="ru-RU" sz="2200" dirty="0" smtClean="0">
                <a:solidFill>
                  <a:srgbClr val="FFC000"/>
                </a:solidFill>
              </a:rPr>
              <a:t> и угроз жизни детей и подростков» и </a:t>
            </a:r>
            <a:r>
              <a:rPr lang="ru-RU" sz="2200" dirty="0" smtClean="0">
                <a:solidFill>
                  <a:srgbClr val="FFC000"/>
                </a:solidFill>
              </a:rPr>
              <a:t>другие.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123\Desktop\Психолог 2020\фото\IMG_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966072" cy="2636912"/>
          </a:xfrm>
          <a:prstGeom prst="rect">
            <a:avLst/>
          </a:prstGeom>
          <a:noFill/>
        </p:spPr>
      </p:pic>
      <p:pic>
        <p:nvPicPr>
          <p:cNvPr id="10243" name="Picture 3" descr="C:\Users\123\Desktop\Психолог 2020\фото\IMG_3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872" y="1628800"/>
            <a:ext cx="3470128" cy="3240360"/>
          </a:xfrm>
          <a:prstGeom prst="rect">
            <a:avLst/>
          </a:prstGeom>
          <a:noFill/>
        </p:spPr>
      </p:pic>
      <p:pic>
        <p:nvPicPr>
          <p:cNvPr id="10244" name="Picture 4" descr="C:\Users\123\Desktop\Психолог 2020\фото\IMG_9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3528392" cy="32129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6912768" cy="13681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Итоги 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работы за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 2019-2020 учебный год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У учащихся наблюдается в разной степени положительная динамика</a:t>
            </a:r>
            <a:r>
              <a:rPr lang="ru-RU" sz="1600" b="1" dirty="0" smtClean="0"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solidFill>
                  <a:srgbClr val="FFC000"/>
                </a:solidFill>
              </a:rPr>
              <a:t>в процессе обучения. Дети учатся осознавать свои трудности и стремиться к их преодолению, адекватно воспринимать </a:t>
            </a:r>
            <a:r>
              <a:rPr lang="ru-RU" sz="1600" dirty="0" smtClean="0">
                <a:solidFill>
                  <a:srgbClr val="7030A0"/>
                </a:solidFill>
              </a:rPr>
              <a:t>предложения и оценку других детей, справляться со страхами, обидами, гневом и быть способным к мобилизации сил и энергии.    </a:t>
            </a:r>
            <a:r>
              <a:rPr lang="ru-RU" sz="1600" dirty="0" smtClean="0">
                <a:solidFill>
                  <a:srgbClr val="7030A0"/>
                </a:solidFill>
              </a:rPr>
              <a:t>Школьники стараются </a:t>
            </a:r>
            <a:r>
              <a:rPr lang="ru-RU" sz="1600" dirty="0" smtClean="0">
                <a:solidFill>
                  <a:srgbClr val="7030A0"/>
                </a:solidFill>
              </a:rPr>
              <a:t>распознавать и описывать свои чувства и чувства других людей, исследовать свои качества и свои особенности, доверительно и открыто говорить о своих чувствах, работать в паре и в группе, слушать и понимать речь других ребят. Пытаются отстаивать свою позицию в коллективе, разрешать конфликты, выявлять проблемы, находить и оценивать способы разрешения конфликта.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</a:rPr>
              <a:t>Учащиеся испытывают затруднения при установлении закономерностей, составлении последовательности по заданному или самостоятельно выбранному правилу, при решении математических логических задач. </a:t>
            </a:r>
            <a:r>
              <a:rPr lang="ru-RU" sz="1600" dirty="0" smtClean="0">
                <a:solidFill>
                  <a:srgbClr val="7030A0"/>
                </a:solidFill>
              </a:rPr>
              <a:t>Моя работа помогает  </a:t>
            </a:r>
            <a:r>
              <a:rPr lang="ru-RU" sz="1600" dirty="0" smtClean="0">
                <a:solidFill>
                  <a:srgbClr val="7030A0"/>
                </a:solidFill>
              </a:rPr>
              <a:t>детям быстрее адаптироваться к новым условиям жизни и новым требования, благодаря выстроенным упражнениям и тренингам на сплочение коллектива, на формирование положительного отношения к </a:t>
            </a:r>
            <a:r>
              <a:rPr lang="ru-RU" sz="1600" dirty="0" smtClean="0">
                <a:solidFill>
                  <a:srgbClr val="7030A0"/>
                </a:solidFill>
              </a:rPr>
              <a:t>школе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и к</a:t>
            </a:r>
            <a:r>
              <a:rPr lang="ru-RU" sz="1600" dirty="0" smtClean="0">
                <a:solidFill>
                  <a:srgbClr val="7030A0"/>
                </a:solidFill>
              </a:rPr>
              <a:t> учебной </a:t>
            </a:r>
            <a:r>
              <a:rPr lang="ru-RU" sz="1600" dirty="0" smtClean="0">
                <a:solidFill>
                  <a:srgbClr val="7030A0"/>
                </a:solidFill>
              </a:rPr>
              <a:t>мотивации.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</a:rPr>
              <a:t>На занятиях мы </a:t>
            </a:r>
            <a:r>
              <a:rPr lang="ru-RU" sz="1600" dirty="0" smtClean="0">
                <a:solidFill>
                  <a:srgbClr val="7030A0"/>
                </a:solidFill>
              </a:rPr>
              <a:t>развиваем </a:t>
            </a:r>
            <a:r>
              <a:rPr lang="ru-RU" sz="1600" dirty="0" smtClean="0">
                <a:solidFill>
                  <a:srgbClr val="7030A0"/>
                </a:solidFill>
              </a:rPr>
              <a:t>память, мышление, речь, воображение, самооценку, что помогает улучшить показатели успеваемости. А занятия по межличностным отношениям </a:t>
            </a:r>
            <a:r>
              <a:rPr lang="ru-RU" sz="1600" dirty="0" smtClean="0">
                <a:solidFill>
                  <a:srgbClr val="7030A0"/>
                </a:solidFill>
              </a:rPr>
              <a:t>корректируют </a:t>
            </a:r>
            <a:r>
              <a:rPr lang="ru-RU" sz="1600" dirty="0" smtClean="0">
                <a:solidFill>
                  <a:srgbClr val="7030A0"/>
                </a:solidFill>
              </a:rPr>
              <a:t>агрессивное поведение детей, </a:t>
            </a:r>
            <a:r>
              <a:rPr lang="ru-RU" sz="1600" dirty="0" smtClean="0">
                <a:solidFill>
                  <a:srgbClr val="7030A0"/>
                </a:solidFill>
              </a:rPr>
              <a:t>помогают  </a:t>
            </a:r>
            <a:r>
              <a:rPr lang="ru-RU" sz="1600" dirty="0" smtClean="0">
                <a:solidFill>
                  <a:srgbClr val="7030A0"/>
                </a:solidFill>
              </a:rPr>
              <a:t>застенчивым детям в преодолении трудностей в общении.  В целом создает  благоприятное отношение к школе, доброжелательное отношение к окружающим, </a:t>
            </a:r>
            <a:r>
              <a:rPr lang="ru-RU" sz="1600" dirty="0" smtClean="0">
                <a:solidFill>
                  <a:srgbClr val="7030A0"/>
                </a:solidFill>
              </a:rPr>
              <a:t>повышается собственная самооценка, вера в </a:t>
            </a:r>
            <a:r>
              <a:rPr lang="ru-RU" sz="1600" dirty="0" smtClean="0">
                <a:solidFill>
                  <a:srgbClr val="7030A0"/>
                </a:solidFill>
              </a:rPr>
              <a:t>себя и свои силы.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Прослеживается положительная динамика в психоэмоциональном состоянии воспитанников, 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что благоприятно влияет на учебно-воспитательный процесс в целом.</a:t>
            </a:r>
            <a:endParaRPr lang="ru-RU" sz="1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20985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По результатам диагностики (метод наблюдения, опроса)  можно сделать следующие </a:t>
            </a:r>
            <a:r>
              <a:rPr lang="ru-RU" sz="3600" dirty="0" smtClean="0">
                <a:solidFill>
                  <a:srgbClr val="FFC000"/>
                </a:solidFill>
              </a:rPr>
              <a:t>выводы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72816"/>
          <a:ext cx="5544616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64088" y="1772816"/>
            <a:ext cx="3779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На начало года (сентябрь)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Педагогическая готовность к занятиям составляла всего - 30%</a:t>
            </a:r>
            <a:endParaRPr lang="ru-RU" sz="2000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Интеллектуальная – 30%</a:t>
            </a:r>
            <a:endParaRPr lang="ru-RU" sz="2000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Мотивационная –25%</a:t>
            </a:r>
            <a:endParaRPr lang="ru-RU" sz="2000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Эмоционально-волевая – 40%</a:t>
            </a:r>
            <a:endParaRPr lang="ru-RU" sz="2000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Коммуникативная – 30%</a:t>
            </a:r>
            <a:endParaRPr lang="ru-RU" sz="2000" dirty="0" smtClean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4356"/>
            <a:ext cx="6912768" cy="152243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Согласно «Словарю русского языка» </a:t>
            </a:r>
            <a:r>
              <a:rPr lang="ru-RU" sz="2800" b="1" i="1" u="sng" dirty="0" smtClean="0">
                <a:latin typeface="+mn-lt"/>
                <a:cs typeface="Times New Roman" pitchFamily="18" charset="0"/>
              </a:rPr>
              <a:t>сопровождать</a:t>
            </a:r>
            <a:r>
              <a:rPr lang="ru-RU" sz="2800" b="1" i="1" dirty="0" smtClean="0">
                <a:latin typeface="+mn-lt"/>
                <a:cs typeface="Times New Roman" pitchFamily="18" charset="0"/>
              </a:rPr>
              <a:t>— значит следовать рядом, вместе с кем-либо в качестве спутника или провожатого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32932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87408" y="47445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51520" y="1844825"/>
            <a:ext cx="870910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u="sng" dirty="0" smtClean="0">
                <a:solidFill>
                  <a:srgbClr val="7030A0"/>
                </a:solidFill>
              </a:rPr>
              <a:t>В сферу моей деятельности входит:</a:t>
            </a:r>
            <a:endParaRPr lang="en-US" sz="3200" u="sng" dirty="0">
              <a:solidFill>
                <a:srgbClr val="7030A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69894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32932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87408" y="30681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32932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87408" y="3906337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288495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131840" y="2852936"/>
            <a:ext cx="583264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Психологическое сопровождение развития и обучения учащихся 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131840" y="3717033"/>
            <a:ext cx="583264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7030A0"/>
                </a:solidFill>
                <a:cs typeface="Times New Roman" pitchFamily="18" charset="0"/>
              </a:rPr>
              <a:t>Психологическое сопровождение </a:t>
            </a:r>
          </a:p>
          <a:p>
            <a:pPr eaLnBrk="0" hangingPunct="0"/>
            <a:r>
              <a:rPr lang="ru-RU" sz="2400" dirty="0" smtClean="0">
                <a:solidFill>
                  <a:srgbClr val="7030A0"/>
                </a:solidFill>
                <a:cs typeface="Times New Roman" pitchFamily="18" charset="0"/>
              </a:rPr>
              <a:t>педагогического  коллектива</a:t>
            </a:r>
          </a:p>
          <a:p>
            <a:pPr eaLnBrk="0" hangingPunct="0"/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03848" y="458112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Психологическое сопровождение родителей (лиц, их заменяющих) обучающихся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Готовность к занятиям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988840"/>
            <a:ext cx="4355976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На конец года (апрель)</a:t>
            </a:r>
            <a:endParaRPr lang="ru-RU" sz="24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Педагогическая готовность к занятиям составила - 70%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Интеллектуальная – 50%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Мотивационная – 50%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Эмоционально-волевая – 70%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Коммуникативная – 60%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2204864"/>
          <a:ext cx="48006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Вывод: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	Ведется </a:t>
            </a:r>
            <a:r>
              <a:rPr lang="ru-RU" sz="1600" dirty="0" smtClean="0">
                <a:solidFill>
                  <a:srgbClr val="7030A0"/>
                </a:solidFill>
              </a:rPr>
              <a:t>планомерная работа по психолого-педагогическому сопровождению </a:t>
            </a:r>
            <a:r>
              <a:rPr lang="ru-RU" sz="1600" dirty="0" smtClean="0">
                <a:solidFill>
                  <a:srgbClr val="7030A0"/>
                </a:solidFill>
              </a:rPr>
              <a:t>образовательного процесса</a:t>
            </a:r>
            <a:r>
              <a:rPr lang="ru-RU" sz="1600" dirty="0" smtClean="0">
                <a:solidFill>
                  <a:srgbClr val="7030A0"/>
                </a:solidFill>
              </a:rPr>
              <a:t>. Практически, всё, что запланировано – выполнено. </a:t>
            </a:r>
            <a:endParaRPr lang="ru-RU" sz="1600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	</a:t>
            </a:r>
            <a:r>
              <a:rPr lang="ru-RU" sz="1600" dirty="0" smtClean="0">
                <a:solidFill>
                  <a:srgbClr val="7030A0"/>
                </a:solidFill>
              </a:rPr>
              <a:t>За </a:t>
            </a:r>
            <a:r>
              <a:rPr lang="ru-RU" sz="1600" dirty="0" smtClean="0">
                <a:solidFill>
                  <a:srgbClr val="7030A0"/>
                </a:solidFill>
              </a:rPr>
              <a:t>этот год в кабинете </a:t>
            </a:r>
            <a:r>
              <a:rPr lang="ru-RU" sz="1600" dirty="0" smtClean="0">
                <a:solidFill>
                  <a:srgbClr val="7030A0"/>
                </a:solidFill>
              </a:rPr>
              <a:t>психолога пополнилась </a:t>
            </a:r>
            <a:r>
              <a:rPr lang="ru-RU" sz="1600" dirty="0" smtClean="0">
                <a:solidFill>
                  <a:srgbClr val="7030A0"/>
                </a:solidFill>
              </a:rPr>
              <a:t>методическая копилка. Большим плюсом в работе для меня была согласованность </a:t>
            </a:r>
            <a:r>
              <a:rPr lang="ru-RU" sz="1600" dirty="0" smtClean="0">
                <a:solidFill>
                  <a:srgbClr val="7030A0"/>
                </a:solidFill>
              </a:rPr>
              <a:t>в работе </a:t>
            </a:r>
            <a:r>
              <a:rPr lang="ru-RU" sz="1600" dirty="0" smtClean="0">
                <a:solidFill>
                  <a:srgbClr val="7030A0"/>
                </a:solidFill>
              </a:rPr>
              <a:t>с администрацией школы </a:t>
            </a:r>
            <a:r>
              <a:rPr lang="ru-RU" sz="1600" dirty="0" smtClean="0">
                <a:solidFill>
                  <a:srgbClr val="7030A0"/>
                </a:solidFill>
              </a:rPr>
              <a:t>- интерната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 Одним из сложных направлений моей деятельности является тренинговая </a:t>
            </a:r>
            <a:r>
              <a:rPr lang="ru-RU" sz="1600" dirty="0" smtClean="0">
                <a:solidFill>
                  <a:srgbClr val="7030A0"/>
                </a:solidFill>
              </a:rPr>
              <a:t>работа, которая требует большего </a:t>
            </a:r>
            <a:r>
              <a:rPr lang="ru-RU" sz="1600" dirty="0" smtClean="0">
                <a:solidFill>
                  <a:srgbClr val="7030A0"/>
                </a:solidFill>
              </a:rPr>
              <a:t>количества времени (чего в школьной жизни катастрофически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н</a:t>
            </a:r>
            <a:r>
              <a:rPr lang="ru-RU" sz="1600" dirty="0" smtClean="0">
                <a:solidFill>
                  <a:srgbClr val="7030A0"/>
                </a:solidFill>
              </a:rPr>
              <a:t>е хватает</a:t>
            </a:r>
            <a:r>
              <a:rPr lang="ru-RU" sz="1600" dirty="0" smtClean="0">
                <a:solidFill>
                  <a:srgbClr val="7030A0"/>
                </a:solidFill>
              </a:rPr>
              <a:t>). </a:t>
            </a:r>
            <a:endParaRPr lang="ru-RU" sz="1600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	</a:t>
            </a:r>
            <a:r>
              <a:rPr lang="ru-RU" sz="1600" dirty="0" smtClean="0">
                <a:solidFill>
                  <a:srgbClr val="7030A0"/>
                </a:solidFill>
              </a:rPr>
              <a:t>С </a:t>
            </a:r>
            <a:r>
              <a:rPr lang="ru-RU" sz="1600" dirty="0" smtClean="0">
                <a:solidFill>
                  <a:srgbClr val="7030A0"/>
                </a:solidFill>
              </a:rPr>
              <a:t>каждым годом увеличивается количество учащихся с тяжелыми множественными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нарушениями в развитии. В работе с такими детьми </a:t>
            </a:r>
            <a:r>
              <a:rPr lang="ru-RU" sz="1600" dirty="0" smtClean="0">
                <a:solidFill>
                  <a:srgbClr val="7030A0"/>
                </a:solidFill>
              </a:rPr>
              <a:t>необходимо  затрачивать еще </a:t>
            </a:r>
            <a:r>
              <a:rPr lang="ru-RU" sz="1600" dirty="0" smtClean="0">
                <a:solidFill>
                  <a:srgbClr val="7030A0"/>
                </a:solidFill>
              </a:rPr>
              <a:t>больше сил и терпения </a:t>
            </a:r>
            <a:r>
              <a:rPr lang="ru-RU" sz="1600" dirty="0" smtClean="0">
                <a:solidFill>
                  <a:srgbClr val="7030A0"/>
                </a:solidFill>
              </a:rPr>
              <a:t>в достижении </a:t>
            </a:r>
            <a:r>
              <a:rPr lang="ru-RU" sz="1600" dirty="0" smtClean="0">
                <a:solidFill>
                  <a:srgbClr val="7030A0"/>
                </a:solidFill>
              </a:rPr>
              <a:t>положительной динамики в развитии.</a:t>
            </a:r>
          </a:p>
          <a:p>
            <a:pPr algn="just">
              <a:buNone/>
            </a:pPr>
            <a:r>
              <a:rPr lang="ru-RU" sz="1600" smtClean="0">
                <a:solidFill>
                  <a:srgbClr val="7030A0"/>
                </a:solidFill>
              </a:rPr>
              <a:t>	З</a:t>
            </a:r>
            <a:r>
              <a:rPr lang="ru-RU" sz="1600" smtClean="0">
                <a:solidFill>
                  <a:srgbClr val="7030A0"/>
                </a:solidFill>
              </a:rPr>
              <a:t>адачи</a:t>
            </a:r>
            <a:r>
              <a:rPr lang="ru-RU" sz="1600" dirty="0" smtClean="0">
                <a:solidFill>
                  <a:srgbClr val="7030A0"/>
                </a:solidFill>
              </a:rPr>
              <a:t>: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-   усилить психолого-педагогическую поддержку категории детей с девиантным поведением в начальной школе, с обязательным привлечением их к внеурочной деятельности;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- продолжать осуществлять психолого-педагогическое сопровождение образовательного процесса с целью решения проблем образования и школьного </a:t>
            </a:r>
            <a:r>
              <a:rPr lang="ru-RU" sz="1600" dirty="0" smtClean="0">
                <a:solidFill>
                  <a:srgbClr val="7030A0"/>
                </a:solidFill>
              </a:rPr>
              <a:t>воспитания</a:t>
            </a:r>
            <a:r>
              <a:rPr lang="ru-RU" sz="1600" dirty="0" smtClean="0">
                <a:solidFill>
                  <a:srgbClr val="7030A0"/>
                </a:solidFill>
              </a:rPr>
              <a:t>, </a:t>
            </a:r>
            <a:r>
              <a:rPr lang="ru-RU" sz="1600" dirty="0" smtClean="0">
                <a:solidFill>
                  <a:srgbClr val="7030A0"/>
                </a:solidFill>
              </a:rPr>
              <a:t>взаимодействие </a:t>
            </a:r>
            <a:r>
              <a:rPr lang="ru-RU" sz="1600" dirty="0" smtClean="0">
                <a:solidFill>
                  <a:srgbClr val="7030A0"/>
                </a:solidFill>
              </a:rPr>
              <a:t>педагогов и родителей </a:t>
            </a:r>
            <a:r>
              <a:rPr lang="ru-RU" sz="1600" dirty="0" smtClean="0">
                <a:solidFill>
                  <a:srgbClr val="7030A0"/>
                </a:solidFill>
              </a:rPr>
              <a:t>для обеспечения </a:t>
            </a:r>
            <a:r>
              <a:rPr lang="ru-RU" sz="1600" dirty="0" smtClean="0">
                <a:solidFill>
                  <a:srgbClr val="7030A0"/>
                </a:solidFill>
              </a:rPr>
              <a:t>индивидуального подхода к каждому ребёнку;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-     особое внимание уделить углубленной работе по пропаганде здорового образа жизни.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912768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+mn-lt"/>
              </a:rPr>
              <a:t>Целью </a:t>
            </a:r>
            <a:r>
              <a:rPr lang="ru-RU" sz="2400" dirty="0" smtClean="0">
                <a:solidFill>
                  <a:srgbClr val="FFC000"/>
                </a:solidFill>
                <a:latin typeface="+mn-lt"/>
              </a:rPr>
              <a:t>психолого-педагогического сопровождения всех участников образовательного процесса является </a:t>
            </a:r>
            <a:r>
              <a:rPr lang="ru-RU" sz="2400" i="1" dirty="0" smtClean="0">
                <a:solidFill>
                  <a:srgbClr val="FFC000"/>
                </a:solidFill>
                <a:latin typeface="+mn-lt"/>
              </a:rPr>
              <a:t>создание социально–психологических условий</a:t>
            </a:r>
            <a:r>
              <a:rPr lang="ru-RU" sz="2400" dirty="0" smtClean="0">
                <a:solidFill>
                  <a:srgbClr val="FFC000"/>
                </a:solidFill>
                <a:latin typeface="+mn-lt"/>
              </a:rPr>
              <a:t> для развития личности обучающихся и их успешного обучения.</a:t>
            </a:r>
            <a:endParaRPr lang="ru-RU" sz="24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Содержимое 3" descr="IMG_3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2880320" cy="2088232"/>
          </a:xfrm>
        </p:spPr>
      </p:pic>
      <p:pic>
        <p:nvPicPr>
          <p:cNvPr id="1026" name="Picture 2" descr="C:\Users\123\Desktop\Фото\IMG-20190927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716016" cy="3456384"/>
          </a:xfrm>
          <a:prstGeom prst="rect">
            <a:avLst/>
          </a:prstGeom>
          <a:noFill/>
        </p:spPr>
      </p:pic>
      <p:pic>
        <p:nvPicPr>
          <p:cNvPr id="1027" name="Picture 3" descr="C:\Users\123\Desktop\Фото\IMG-20191008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3600400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912768" cy="96639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latin typeface="+mn-lt"/>
              </a:rPr>
              <a:t>В мою работу по психологическому сопровождению процесса обучения включены:</a:t>
            </a:r>
            <a:r>
              <a:rPr lang="ru-RU" sz="2800" b="1" i="1" dirty="0" smtClean="0">
                <a:solidFill>
                  <a:srgbClr val="FFC000"/>
                </a:solidFill>
              </a:rPr>
              <a:t/>
            </a:r>
            <a:br>
              <a:rPr lang="ru-RU" sz="2800" b="1" i="1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29523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u="sng" dirty="0" smtClean="0">
                <a:solidFill>
                  <a:srgbClr val="7030A0"/>
                </a:solidFill>
              </a:rPr>
              <a:t>Диагностическая работа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</a:rPr>
              <a:t>Исследование уровня развития познавательной сферы (восприятие, память, внимание, мышление, воображение)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</a:rPr>
              <a:t>Исследование личностных особенностей детей (самооценка, уровень притязаний, эмоциональное состояние)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</a:rPr>
              <a:t>Психическая готовность детей к обучению в школе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</a:rPr>
              <a:t>Исследование межличностных взаимоотношений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</a:rPr>
              <a:t>Исследование адаптационного периода 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2050" name="Picture 2" descr="C:\Users\123\Desktop\20-21 уч.год\2019-2020 уч.год\Проект Мотина\Images\20200219_14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3204864" cy="1944216"/>
          </a:xfrm>
          <a:prstGeom prst="rect">
            <a:avLst/>
          </a:prstGeom>
          <a:noFill/>
        </p:spPr>
      </p:pic>
      <p:pic>
        <p:nvPicPr>
          <p:cNvPr id="2051" name="Picture 3" descr="C:\Users\123\Desktop\для видео для родителей\20181206_084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736304" cy="3645024"/>
          </a:xfrm>
          <a:prstGeom prst="rect">
            <a:avLst/>
          </a:prstGeom>
          <a:noFill/>
        </p:spPr>
      </p:pic>
      <p:pic>
        <p:nvPicPr>
          <p:cNvPr id="2052" name="Picture 4" descr="C:\Users\123\Desktop\Мои фото\1\IMG_0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365104"/>
            <a:ext cx="2952328" cy="24928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+mn-lt"/>
              </a:rPr>
              <a:t>Коррекциионно-развивающая работа</a:t>
            </a:r>
            <a:endParaRPr lang="ru-RU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628800"/>
            <a:ext cx="6120680" cy="22322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b="1" u="sng" dirty="0" smtClean="0">
                <a:solidFill>
                  <a:srgbClr val="7030A0"/>
                </a:solidFill>
              </a:rPr>
              <a:t>В эту работу с детьми я включаю элементы: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сказкотерапии;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арт-терапии;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игротерапии;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песочной терапии;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-    психогимнастики</a:t>
            </a:r>
          </a:p>
          <a:p>
            <a:pPr>
              <a:buNone/>
            </a:pP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123\Desktop\Мои фото\Мои фото\Психолог Колесник Е.В\IMG_0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680520" cy="3888432"/>
          </a:xfrm>
          <a:prstGeom prst="rect">
            <a:avLst/>
          </a:prstGeom>
          <a:noFill/>
        </p:spPr>
      </p:pic>
      <p:pic>
        <p:nvPicPr>
          <p:cNvPr id="7" name="Picture 2" descr="C:\Users\123\Desktop\Мои фото\Мои фото\IMG_20181127_113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419872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комнате психологической разгрузки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9" name="Picture 3" descr="C:\Users\123\Desktop\Мои фото\Мои фото\IMG_20180131_13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2708920"/>
            <a:ext cx="2592288" cy="4005064"/>
          </a:xfrm>
          <a:prstGeom prst="rect">
            <a:avLst/>
          </a:prstGeom>
          <a:noFill/>
        </p:spPr>
      </p:pic>
      <p:pic>
        <p:nvPicPr>
          <p:cNvPr id="4100" name="Picture 4" descr="C:\Users\123\Desktop\Мои фото\Мои фото\IMG_20190110_144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563888" cy="4320480"/>
          </a:xfrm>
          <a:prstGeom prst="rect">
            <a:avLst/>
          </a:prstGeom>
          <a:noFill/>
        </p:spPr>
      </p:pic>
      <p:pic>
        <p:nvPicPr>
          <p:cNvPr id="7" name="Picture 3" descr="C:\Users\123\Desktop\Мои фото\Мои фото\IMG_20180131_130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84784"/>
            <a:ext cx="5112568" cy="2952328"/>
          </a:xfrm>
          <a:prstGeom prst="rect">
            <a:avLst/>
          </a:prstGeom>
          <a:noFill/>
        </p:spPr>
      </p:pic>
      <p:pic>
        <p:nvPicPr>
          <p:cNvPr id="4101" name="Picture 5" descr="C:\Users\123\Desktop\Мои фото\Мои фото\IMG_20181010_121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905672"/>
            <a:ext cx="2376264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C000"/>
                </a:solidFill>
              </a:rPr>
              <a:t>Индивидуальные и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подгрупповые занятия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31746" name="Picture 2" descr="C:\Users\123\Desktop\Мои фото\Мои фото\IMG_20181225_114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41576"/>
            <a:ext cx="2880320" cy="3816424"/>
          </a:xfrm>
          <a:prstGeom prst="rect">
            <a:avLst/>
          </a:prstGeom>
          <a:noFill/>
        </p:spPr>
      </p:pic>
      <p:pic>
        <p:nvPicPr>
          <p:cNvPr id="31747" name="Picture 3" descr="C:\Users\123\Desktop\Мои фото\Мои фото\IMG_20181211_132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168352" cy="3600400"/>
          </a:xfrm>
          <a:prstGeom prst="rect">
            <a:avLst/>
          </a:prstGeom>
          <a:noFill/>
        </p:spPr>
      </p:pic>
      <p:pic>
        <p:nvPicPr>
          <p:cNvPr id="31748" name="Picture 4" descr="C:\Users\123\Desktop\Мои фото\Мои фото\IMG_20190415_113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80928"/>
            <a:ext cx="2771800" cy="3888432"/>
          </a:xfrm>
          <a:prstGeom prst="rect">
            <a:avLst/>
          </a:prstGeom>
          <a:noFill/>
        </p:spPr>
      </p:pic>
      <p:pic>
        <p:nvPicPr>
          <p:cNvPr id="31749" name="Picture 5" descr="C:\Users\123\Desktop\Мои фото\Мои фото\IMG_20180130_123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00808"/>
            <a:ext cx="3024336" cy="39604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Групповая работа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2770" name="Picture 2" descr="C:\Users\123\Desktop\Мои фото\Мои фото\IMG_20181024_135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427984" cy="3456384"/>
          </a:xfrm>
          <a:prstGeom prst="rect">
            <a:avLst/>
          </a:prstGeom>
          <a:noFill/>
        </p:spPr>
      </p:pic>
      <p:pic>
        <p:nvPicPr>
          <p:cNvPr id="32771" name="Picture 3" descr="C:\Users\123\Desktop\Мои фото\Мои фото\IMG_20190521_12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176464" cy="489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Провожу профилактические мероприятия для учащихся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4896544" cy="72008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7030A0"/>
                </a:solidFill>
              </a:rPr>
              <a:t>«Как здорово жить!» (профилактика суицида)</a:t>
            </a:r>
            <a:endParaRPr lang="ru-RU" sz="45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7030A0"/>
                </a:solidFill>
              </a:rPr>
              <a:t>Форма проведения: круглый стол</a:t>
            </a:r>
            <a:endParaRPr lang="ru-RU" sz="45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3795" name="Picture 3" descr="C:\Users\123\Desktop\Мои фото\Психолог Колесник Е.В\Профилактика суицида\IMG_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608512" cy="4032448"/>
          </a:xfrm>
          <a:prstGeom prst="rect">
            <a:avLst/>
          </a:prstGeom>
          <a:noFill/>
        </p:spPr>
      </p:pic>
      <p:pic>
        <p:nvPicPr>
          <p:cNvPr id="6" name="Picture 2" descr="C:\Users\123\Desktop\Мои фото\Психолог Колесник Е.В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4032448" cy="39604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853dc6d37c902d14c85381b1ec4214dc4356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666</Words>
  <Application>Microsoft Office PowerPoint</Application>
  <PresentationFormat>Экран (4:3)</PresentationFormat>
  <Paragraphs>101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Опыт работы педагога-психолога  ГКОУ «Специальная (коррекционная) общеобразовательная школа-интернат № 1» Колесник Е.В.</vt:lpstr>
      <vt:lpstr>Согласно «Словарю русского языка» сопровождать— значит следовать рядом, вместе с кем-либо в качестве спутника или провожатого</vt:lpstr>
      <vt:lpstr>Целью психолого-педагогического сопровождения всех участников образовательного процесса является создание социально–психологических условий для развития личности обучающихся и их успешного обучения.</vt:lpstr>
      <vt:lpstr>В мою работу по психологическому сопровождению процесса обучения включены: </vt:lpstr>
      <vt:lpstr>Коррекциионно-развивающая работа</vt:lpstr>
      <vt:lpstr>В комнате психологической разгрузки</vt:lpstr>
      <vt:lpstr>Индивидуальные и  подгрупповые занятия</vt:lpstr>
      <vt:lpstr>Групповая работа</vt:lpstr>
      <vt:lpstr>Провожу профилактические мероприятия для учащихся</vt:lpstr>
      <vt:lpstr>«Толерантность – что это?», «Не отнимай у себя завтра! (профилактика употребления ПАВ)»</vt:lpstr>
      <vt:lpstr>Консультативная работа (для родителей и педагогов: мини-семинары, круглые столы)</vt:lpstr>
      <vt:lpstr>К своей работе привлекаю специалистов  школы – интерната:логопедов, социального педагога</vt:lpstr>
      <vt:lpstr>Консультативная работа  (для учащихся)</vt:lpstr>
      <vt:lpstr>Просветительская работа (классные и общешкольные родительские собрания, семинары,  педагогические советы и методические объединения, размещение материалов на сайте организации)</vt:lpstr>
      <vt:lpstr>Семинары:  «Малыш, заколдованный снежной королевой»</vt:lpstr>
      <vt:lpstr>"Агрессивный ребенок, агрессивный педагог?"  (с элементами тренинга) </vt:lpstr>
      <vt:lpstr>Педагогические советы и методические объединения: «Роль психолого - педагогического и социального сопровождения в работе с обучающимися с интеллектуальными нарушениями разной степени выраженности», «Буллинг   как социальное явление в образовательной организации», «Профилактика интернет-рисков и угроз жизни детей и подростков» и другие.   </vt:lpstr>
      <vt:lpstr>Итоги  работы за  2019-2020 учебный год</vt:lpstr>
      <vt:lpstr>По результатам диагностики (метод наблюдения, опроса)  можно сделать следующие выводы </vt:lpstr>
      <vt:lpstr>Готовность к занятиям</vt:lpstr>
      <vt:lpstr>Вывод: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будущего</dc:title>
  <dc:creator>obstinate</dc:creator>
  <dc:description>Шаблон презентации с сайта https://presentation-creation.ru/</dc:description>
  <cp:lastModifiedBy>12345</cp:lastModifiedBy>
  <cp:revision>1084</cp:revision>
  <dcterms:created xsi:type="dcterms:W3CDTF">2018-02-25T09:09:03Z</dcterms:created>
  <dcterms:modified xsi:type="dcterms:W3CDTF">2020-11-27T06:05:20Z</dcterms:modified>
</cp:coreProperties>
</file>